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73" r:id="rId3"/>
    <p:sldId id="274" r:id="rId4"/>
    <p:sldId id="259" r:id="rId5"/>
    <p:sldId id="279" r:id="rId6"/>
    <p:sldId id="280" r:id="rId7"/>
    <p:sldId id="275" r:id="rId8"/>
    <p:sldId id="260" r:id="rId9"/>
    <p:sldId id="261" r:id="rId10"/>
    <p:sldId id="262" r:id="rId11"/>
    <p:sldId id="263" r:id="rId12"/>
    <p:sldId id="264" r:id="rId13"/>
    <p:sldId id="265" r:id="rId14"/>
    <p:sldId id="276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70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8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25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387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851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477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233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407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12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30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406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75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26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93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235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27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73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F2CA4E8-7150-4029-924A-228828CD6103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F8B19FB-2F3B-421F-B7B7-5F6B11D05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64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CCFE47D-E1C5-49FF-9A66-B7B3F57C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1" y="479606"/>
            <a:ext cx="10843065" cy="27378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5A6F6-C121-8D1A-D5D2-7CA26E86E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52" y="3522278"/>
            <a:ext cx="10843064" cy="2824547"/>
          </a:xfrm>
          <a:noFill/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Mini Project </a:t>
            </a:r>
          </a:p>
          <a:p>
            <a:pPr marL="0" indent="0" algn="ctr">
              <a:buNone/>
            </a:pPr>
            <a:br>
              <a:rPr lang="en-US" dirty="0">
                <a:solidFill>
                  <a:schemeClr val="tx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</a:br>
            <a:r>
              <a:rPr lang="en-US" b="1" dirty="0">
                <a:solidFill>
                  <a:schemeClr val="tx1"/>
                </a:solidFill>
                <a:latin typeface="Libre Baskerville" panose="02000000000000000000" pitchFamily="2" charset="0"/>
              </a:rPr>
              <a:t>The Great Pizza Analytics Challenge </a:t>
            </a:r>
            <a:br>
              <a:rPr lang="en-US" dirty="0">
                <a:solidFill>
                  <a:schemeClr val="tx1"/>
                </a:solidFill>
                <a:latin typeface="Libre Baskerville" panose="02000000000000000000" pitchFamily="2" charset="0"/>
              </a:rPr>
            </a:br>
            <a:r>
              <a:rPr lang="en-US" dirty="0">
                <a:solidFill>
                  <a:schemeClr val="tx1"/>
                </a:solidFill>
                <a:latin typeface="Libre Baskerville" panose="02000000000000000000" pitchFamily="2" charset="0"/>
              </a:rPr>
              <a:t>21-Day SQL Challenge –Indian Data Club × </a:t>
            </a:r>
            <a:r>
              <a:rPr lang="en-US" dirty="0" err="1">
                <a:solidFill>
                  <a:schemeClr val="tx1"/>
                </a:solidFill>
                <a:latin typeface="Libre Baskerville" panose="02000000000000000000" pitchFamily="2" charset="0"/>
              </a:rPr>
              <a:t>DPDzero</a:t>
            </a:r>
            <a:r>
              <a:rPr lang="en-US" dirty="0">
                <a:solidFill>
                  <a:schemeClr val="tx1"/>
                </a:solidFill>
                <a:latin typeface="Libre Baskerville" panose="02000000000000000000" pitchFamily="2" charset="0"/>
              </a:rPr>
              <a:t> </a:t>
            </a:r>
            <a:br>
              <a:rPr lang="en-US" dirty="0">
                <a:solidFill>
                  <a:schemeClr val="tx1"/>
                </a:solidFill>
                <a:latin typeface="Libre Baskerville" panose="02000000000000000000" pitchFamily="2" charset="0"/>
              </a:rPr>
            </a:br>
            <a:endParaRPr lang="en-US" dirty="0">
              <a:solidFill>
                <a:schemeClr val="tx1"/>
              </a:solidFill>
              <a:latin typeface="Libre Baskerville" panose="02000000000000000000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  <a:latin typeface="Libre Baskerville" panose="02000000000000000000" pitchFamily="2" charset="0"/>
              </a:rPr>
              <a:t>by</a:t>
            </a:r>
            <a:br>
              <a:rPr lang="en-US" dirty="0">
                <a:solidFill>
                  <a:schemeClr val="tx1"/>
                </a:solidFill>
                <a:latin typeface="Libre Baskerville" panose="02000000000000000000" pitchFamily="2" charset="0"/>
              </a:rPr>
            </a:br>
            <a:r>
              <a:rPr lang="en-US" dirty="0">
                <a:solidFill>
                  <a:schemeClr val="tx1"/>
                </a:solidFill>
                <a:latin typeface="Libre Baskerville" panose="02000000000000000000" pitchFamily="2" charset="0"/>
              </a:rPr>
              <a:t> Rosalint Celcia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95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3D62-EE34-A28C-7F76-E105EB8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</a:t>
            </a:r>
            <a:r>
              <a:rPr lang="en-US" dirty="0"/>
              <a:t> Pizzas sold in sizes 'L' or 'XL'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C97F6C-D5C3-367A-D8BD-5838575806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3555637"/>
            <a:ext cx="4876800" cy="134692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6DFF46-6D81-9F47-DE02-7415DF6DB4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9606" y="3264761"/>
            <a:ext cx="1858143" cy="312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E92507-7658-4CCA-78C5-98A68EC69E02}"/>
              </a:ext>
            </a:extLst>
          </p:cNvPr>
          <p:cNvSpPr txBox="1"/>
          <p:nvPr/>
        </p:nvSpPr>
        <p:spPr>
          <a:xfrm>
            <a:off x="1045029" y="3059668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59915-6CFA-B18F-9843-D90D7BBA6BEB}"/>
              </a:ext>
            </a:extLst>
          </p:cNvPr>
          <p:cNvSpPr txBox="1"/>
          <p:nvPr/>
        </p:nvSpPr>
        <p:spPr>
          <a:xfrm>
            <a:off x="7589351" y="2602468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43164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3EBF-6D9A-D864-C71C-8AFBE1EE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Pizzas priced between $15.00 and $17.00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9D1311-F25A-6869-5DCD-70621FC7E2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3609168"/>
            <a:ext cx="4876800" cy="123986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9B512E-994C-F3AB-2808-07B4948632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43099" y="3154459"/>
            <a:ext cx="1871990" cy="312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2717AC-8D18-DC63-6AE1-1798E98360CC}"/>
              </a:ext>
            </a:extLst>
          </p:cNvPr>
          <p:cNvSpPr txBox="1"/>
          <p:nvPr/>
        </p:nvSpPr>
        <p:spPr>
          <a:xfrm>
            <a:off x="1141413" y="3059668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A883F-C635-E3B4-F2A2-9F7847C15565}"/>
              </a:ext>
            </a:extLst>
          </p:cNvPr>
          <p:cNvSpPr txBox="1"/>
          <p:nvPr/>
        </p:nvSpPr>
        <p:spPr>
          <a:xfrm>
            <a:off x="7843099" y="2514600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938788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7290-CCF2-1183-A9CE-33CB7B00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5.Pizzas with "Chicken" in the name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755BF2-C725-E236-3B43-03E0DA249C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5574" y="3862336"/>
            <a:ext cx="3248478" cy="73352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9D2BF3-6521-5C9E-5D13-74BA3E841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03773" y="3438414"/>
            <a:ext cx="3610479" cy="1581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FFEB36-140D-25D6-595D-22B137AED386}"/>
              </a:ext>
            </a:extLst>
          </p:cNvPr>
          <p:cNvSpPr txBox="1"/>
          <p:nvPr/>
        </p:nvSpPr>
        <p:spPr>
          <a:xfrm>
            <a:off x="1955574" y="3244334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E8517-7722-2026-A9AF-30C8967FFFE1}"/>
              </a:ext>
            </a:extLst>
          </p:cNvPr>
          <p:cNvSpPr txBox="1"/>
          <p:nvPr/>
        </p:nvSpPr>
        <p:spPr>
          <a:xfrm>
            <a:off x="6803773" y="2694801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45323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6E0B-58F7-B323-ADB6-03C13D54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6.Orders on '2015-02-15' or placed after 8 PM (20:00)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5E3E6C-3A6B-2358-3603-BC7A3565FD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79469" y="3619415"/>
            <a:ext cx="2600688" cy="121937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4C30BA-5F4E-25CC-34D4-6EEF1BE111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77962" y="2667000"/>
            <a:ext cx="1662101" cy="312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1AED46-A244-DA8D-3898-150B19CE5181}"/>
              </a:ext>
            </a:extLst>
          </p:cNvPr>
          <p:cNvSpPr txBox="1"/>
          <p:nvPr/>
        </p:nvSpPr>
        <p:spPr>
          <a:xfrm>
            <a:off x="2200589" y="3145134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EE153-5A37-C652-8AC1-895E5123F0C3}"/>
              </a:ext>
            </a:extLst>
          </p:cNvPr>
          <p:cNvSpPr txBox="1"/>
          <p:nvPr/>
        </p:nvSpPr>
        <p:spPr>
          <a:xfrm>
            <a:off x="7679639" y="2145268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57708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des on papers">
            <a:extLst>
              <a:ext uri="{FF2B5EF4-FFF2-40B4-BE49-F238E27FC236}">
                <a16:creationId xmlns:a16="http://schemas.microsoft.com/office/drawing/2014/main" id="{F0D7D326-B5A8-0AA0-4D9F-AF3E557C8B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3608" b="1212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D592B-3D9A-A377-A58D-E909DD40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Phase 3: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Sales Performance</a:t>
            </a:r>
          </a:p>
        </p:txBody>
      </p:sp>
    </p:spTree>
    <p:extLst>
      <p:ext uri="{BB962C8B-B14F-4D97-AF65-F5344CB8AC3E}">
        <p14:creationId xmlns:p14="http://schemas.microsoft.com/office/powerpoint/2010/main" val="392578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4C3E8-062F-EAB0-232E-11921ABBA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1.Total quantity of pizzas sold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BB80D1-A4BD-B24F-EF4F-431DA9992E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7889" y="3990942"/>
            <a:ext cx="3743847" cy="47631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E65C2C-2E4D-A461-5381-CBB2FE6276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99328" y="3995705"/>
            <a:ext cx="1219370" cy="466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D14E1A-0FA6-0073-18BC-A1264E605AAA}"/>
              </a:ext>
            </a:extLst>
          </p:cNvPr>
          <p:cNvSpPr txBox="1"/>
          <p:nvPr/>
        </p:nvSpPr>
        <p:spPr>
          <a:xfrm>
            <a:off x="1707889" y="3429000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E6B26-A11B-C5F2-6C36-C350CE720373}"/>
              </a:ext>
            </a:extLst>
          </p:cNvPr>
          <p:cNvSpPr txBox="1"/>
          <p:nvPr/>
        </p:nvSpPr>
        <p:spPr>
          <a:xfrm>
            <a:off x="7842097" y="3244334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2540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078B-6CFF-B8C9-6321-A46D7907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2.Average pizza price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D38D71-6072-4D30-26A1-3C458B715B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2126" y="3981415"/>
            <a:ext cx="4115374" cy="49536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9558C2-623E-2E8C-1391-A2CB618905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27907" y="3976652"/>
            <a:ext cx="1162212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B9172-3BCA-7AE0-7DE2-58B15D189D69}"/>
              </a:ext>
            </a:extLst>
          </p:cNvPr>
          <p:cNvSpPr txBox="1"/>
          <p:nvPr/>
        </p:nvSpPr>
        <p:spPr>
          <a:xfrm>
            <a:off x="1522126" y="3325140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CABF9-7BE7-E3F9-BDB6-10EA0ABE397E}"/>
              </a:ext>
            </a:extLst>
          </p:cNvPr>
          <p:cNvSpPr txBox="1"/>
          <p:nvPr/>
        </p:nvSpPr>
        <p:spPr>
          <a:xfrm>
            <a:off x="7930588" y="3140474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52736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C2EFA-ACC6-2415-3BF9-91BB910D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3.Total order value per order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DA2785-3B2F-0E3E-D73D-8B9F6BE6A3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3214861"/>
            <a:ext cx="4876800" cy="202847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4EB064-DBCC-F0C2-BFA5-7C7E7E26AD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51617" y="3066888"/>
            <a:ext cx="1914792" cy="2324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78D95-1699-BE1F-670B-1C8C74175195}"/>
              </a:ext>
            </a:extLst>
          </p:cNvPr>
          <p:cNvSpPr txBox="1"/>
          <p:nvPr/>
        </p:nvSpPr>
        <p:spPr>
          <a:xfrm>
            <a:off x="1141413" y="2495398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E156B-9E63-D49D-EB5D-741B8E49CE7B}"/>
              </a:ext>
            </a:extLst>
          </p:cNvPr>
          <p:cNvSpPr txBox="1"/>
          <p:nvPr/>
        </p:nvSpPr>
        <p:spPr>
          <a:xfrm>
            <a:off x="7651617" y="2236746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422547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3C9E-FE76-41A8-4E93-1D04CCF6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4.Total quantity sold per pizza category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01C364-782D-253E-3569-1FA5E90D49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3345498"/>
            <a:ext cx="4876800" cy="17672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20ABAB-A675-8B17-9ED1-3232926F1F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70643" y="3686099"/>
            <a:ext cx="2076740" cy="1086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CAD245-B832-660C-92A9-11EAD38982EE}"/>
              </a:ext>
            </a:extLst>
          </p:cNvPr>
          <p:cNvSpPr txBox="1"/>
          <p:nvPr/>
        </p:nvSpPr>
        <p:spPr>
          <a:xfrm>
            <a:off x="1141413" y="2745383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0A586-40D5-B2CB-6E2A-C20779431490}"/>
              </a:ext>
            </a:extLst>
          </p:cNvPr>
          <p:cNvSpPr txBox="1"/>
          <p:nvPr/>
        </p:nvSpPr>
        <p:spPr>
          <a:xfrm>
            <a:off x="7568731" y="2731017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119521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32A6-6F23-B628-C8CF-E5A2F8B2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5.Categories with more than 5,000 pizzas sold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69A1CA-066E-EE1F-0150-D057499789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3266138"/>
            <a:ext cx="4876800" cy="192592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826612-90D2-FBEA-97CC-A35DCE4D60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17409" y="3165988"/>
            <a:ext cx="2467133" cy="1601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7DC98-A45F-F5A9-470E-F41434F2D32A}"/>
              </a:ext>
            </a:extLst>
          </p:cNvPr>
          <p:cNvSpPr txBox="1"/>
          <p:nvPr/>
        </p:nvSpPr>
        <p:spPr>
          <a:xfrm>
            <a:off x="1141413" y="2705703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3D839-F43E-FF4F-188E-6C652C98DAC3}"/>
              </a:ext>
            </a:extLst>
          </p:cNvPr>
          <p:cNvSpPr txBox="1"/>
          <p:nvPr/>
        </p:nvSpPr>
        <p:spPr>
          <a:xfrm>
            <a:off x="7655284" y="2705703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16823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D594-1C65-09A5-EC5E-D90B18D94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889" y="1991486"/>
            <a:ext cx="9284221" cy="2875028"/>
          </a:xfrm>
        </p:spPr>
        <p:txBody>
          <a:bodyPr>
            <a:normAutofit/>
          </a:bodyPr>
          <a:lstStyle/>
          <a:p>
            <a:pPr algn="l"/>
            <a:r>
              <a:rPr lang="en-US" sz="2600" b="1" dirty="0">
                <a:solidFill>
                  <a:schemeClr val="tx1"/>
                </a:solidFill>
              </a:rPr>
              <a:t>                    What you will see today </a:t>
            </a:r>
            <a:br>
              <a:rPr lang="en-US" sz="2600" b="1" dirty="0">
                <a:solidFill>
                  <a:schemeClr val="tx1"/>
                </a:solidFill>
              </a:rPr>
            </a:br>
            <a:br>
              <a:rPr lang="en-US" sz="2600" b="1" dirty="0">
                <a:solidFill>
                  <a:schemeClr val="tx1"/>
                </a:solidFill>
              </a:rPr>
            </a:br>
            <a:br>
              <a:rPr lang="en-US" sz="2600" b="1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• Phase 1: Foundation &amp; Inspection (4 queries)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• Phase 2: Filtering &amp; Exploration (6 queries)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• Phase 3: Sales Performance (7 queries)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• Key Insights &amp; Conclusion</a:t>
            </a:r>
            <a:endParaRPr lang="en-IN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69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5769-44D4-8348-73BA-CF817F2E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6.Pizzas never ordered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BC712D-7A1F-64A3-AC72-EA6B6BE66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3552005"/>
            <a:ext cx="4876800" cy="1354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A9F3B3-3E10-337B-7EFC-8E2EDDD380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32485" y="3567020"/>
            <a:ext cx="2553056" cy="132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E0EE96-9C59-4FDC-3A04-B55F4F3C98EE}"/>
              </a:ext>
            </a:extLst>
          </p:cNvPr>
          <p:cNvSpPr txBox="1"/>
          <p:nvPr/>
        </p:nvSpPr>
        <p:spPr>
          <a:xfrm>
            <a:off x="1141413" y="2848636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8FA93-C798-86C3-897A-B3778E1B510C}"/>
              </a:ext>
            </a:extLst>
          </p:cNvPr>
          <p:cNvSpPr txBox="1"/>
          <p:nvPr/>
        </p:nvSpPr>
        <p:spPr>
          <a:xfrm>
            <a:off x="6942170" y="2848636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55097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2482-0048-6455-DF28-6C0CE187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7.Price differences between different sizes of the same pizza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EE1D55-E943-0F5D-1A43-07A491A8B3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884800"/>
            <a:ext cx="4876800" cy="26886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E7FC42-5A6F-6150-1BB0-B25FFF4D1F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0613" y="3115717"/>
            <a:ext cx="4876800" cy="2226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312785-49AD-0DBB-0182-B754F2A7D624}"/>
              </a:ext>
            </a:extLst>
          </p:cNvPr>
          <p:cNvSpPr txBox="1"/>
          <p:nvPr/>
        </p:nvSpPr>
        <p:spPr>
          <a:xfrm>
            <a:off x="1141413" y="2329934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E2C57C-E9BB-09A7-4B7A-9CCF72D6D483}"/>
              </a:ext>
            </a:extLst>
          </p:cNvPr>
          <p:cNvSpPr txBox="1"/>
          <p:nvPr/>
        </p:nvSpPr>
        <p:spPr>
          <a:xfrm>
            <a:off x="6170613" y="2300489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107819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percentage symbol on red background">
            <a:extLst>
              <a:ext uri="{FF2B5EF4-FFF2-40B4-BE49-F238E27FC236}">
                <a16:creationId xmlns:a16="http://schemas.microsoft.com/office/drawing/2014/main" id="{744B93F7-FEC2-24E9-10ED-06D3A8B37E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40456-E4E9-99CD-CE9F-EDADBF3F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45" y="1838630"/>
            <a:ext cx="11493910" cy="26891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                               				Key Business Insights</a:t>
            </a:r>
            <a:b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• Classic category dominates sales (30% share)</a:t>
            </a:r>
            <a:b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• Zero missing prices &amp; every pizza sold → excellent menu planning</a:t>
            </a:r>
            <a:b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• Average order value ≈ $38.50</a:t>
            </a:r>
            <a:b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• Peak sales months: July &amp; August </a:t>
            </a:r>
            <a:b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• Large size is the most popular (45% of sales)</a:t>
            </a:r>
            <a:br>
              <a:rPr lang="en-US" sz="23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sz="2300" b="1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292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t tubes with one test tube in orange with drops">
            <a:extLst>
              <a:ext uri="{FF2B5EF4-FFF2-40B4-BE49-F238E27FC236}">
                <a16:creationId xmlns:a16="http://schemas.microsoft.com/office/drawing/2014/main" id="{FB806C00-7129-4078-6133-CF3BC7A649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rcRect t="9108" b="84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7CA96-F8BB-8AC9-A7D6-7CA57D0C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Phase 1: </a:t>
            </a:r>
            <a:b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Foundation &amp; Inspection</a:t>
            </a:r>
          </a:p>
        </p:txBody>
      </p:sp>
    </p:spTree>
    <p:extLst>
      <p:ext uri="{BB962C8B-B14F-4D97-AF65-F5344CB8AC3E}">
        <p14:creationId xmlns:p14="http://schemas.microsoft.com/office/powerpoint/2010/main" val="37414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87062433-45DF-52E5-E888-B187A95FC908}"/>
              </a:ext>
            </a:extLst>
          </p:cNvPr>
          <p:cNvSpPr txBox="1">
            <a:spLocks/>
          </p:cNvSpPr>
          <p:nvPr/>
        </p:nvSpPr>
        <p:spPr>
          <a:xfrm>
            <a:off x="1724217" y="459987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2.List all unique pizza categories</a:t>
            </a:r>
            <a:endParaRPr lang="en-IN" dirty="0"/>
          </a:p>
        </p:txBody>
      </p:sp>
      <p:pic>
        <p:nvPicPr>
          <p:cNvPr id="23" name="Content Placeholder 13">
            <a:extLst>
              <a:ext uri="{FF2B5EF4-FFF2-40B4-BE49-F238E27FC236}">
                <a16:creationId xmlns:a16="http://schemas.microsoft.com/office/drawing/2014/main" id="{34302214-BA38-A83B-D258-4BA3CAA8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09" y="3408375"/>
            <a:ext cx="2560781" cy="819855"/>
          </a:xfrm>
          <a:prstGeom prst="rect">
            <a:avLst/>
          </a:prstGeom>
        </p:spPr>
      </p:pic>
      <p:pic>
        <p:nvPicPr>
          <p:cNvPr id="24" name="Content Placeholder 15">
            <a:extLst>
              <a:ext uri="{FF2B5EF4-FFF2-40B4-BE49-F238E27FC236}">
                <a16:creationId xmlns:a16="http://schemas.microsoft.com/office/drawing/2014/main" id="{3CF1748A-FB9B-D13E-48DC-2858D47DA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12" y="2857267"/>
            <a:ext cx="1409296" cy="21047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82FDE9-70F6-DAC9-AB18-A85A2F3AED42}"/>
              </a:ext>
            </a:extLst>
          </p:cNvPr>
          <p:cNvSpPr txBox="1"/>
          <p:nvPr/>
        </p:nvSpPr>
        <p:spPr>
          <a:xfrm>
            <a:off x="2148609" y="2857267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8590A0-78BE-289E-1EB4-775C5437DAA1}"/>
              </a:ext>
            </a:extLst>
          </p:cNvPr>
          <p:cNvSpPr txBox="1"/>
          <p:nvPr/>
        </p:nvSpPr>
        <p:spPr>
          <a:xfrm>
            <a:off x="7393709" y="2316602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45176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54292-ED64-92A0-78C7-41390BA9C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8057FE6-AD07-EB52-3143-0E16BCD17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94" y="570270"/>
            <a:ext cx="10618838" cy="1905000"/>
          </a:xfrm>
        </p:spPr>
        <p:txBody>
          <a:bodyPr>
            <a:noAutofit/>
          </a:bodyPr>
          <a:lstStyle/>
          <a:p>
            <a:r>
              <a:rPr lang="en-US" sz="2400" dirty="0"/>
              <a:t>3.Display </a:t>
            </a:r>
            <a:r>
              <a:rPr lang="en-US" sz="2400" dirty="0" err="1"/>
              <a:t>pizza_type_id</a:t>
            </a:r>
            <a:r>
              <a:rPr lang="en-US" sz="2400" dirty="0"/>
              <a:t>, name, and ingredients, replacing NULL ingredients with "Missing Data". First 5 rows</a:t>
            </a:r>
            <a:endParaRPr lang="en-IN" sz="2400" dirty="0"/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134A88C0-8916-414F-1EFD-079D8CA098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2928" y="3341583"/>
            <a:ext cx="5068007" cy="1505160"/>
          </a:xfrm>
          <a:prstGeom prst="rect">
            <a:avLst/>
          </a:prstGeom>
        </p:spPr>
      </p:pic>
      <p:pic>
        <p:nvPicPr>
          <p:cNvPr id="15" name="Content Placeholder 16">
            <a:extLst>
              <a:ext uri="{FF2B5EF4-FFF2-40B4-BE49-F238E27FC236}">
                <a16:creationId xmlns:a16="http://schemas.microsoft.com/office/drawing/2014/main" id="{5AFB5104-1078-7DA0-6AEF-C13DB3146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0613" y="3671058"/>
            <a:ext cx="4876800" cy="11160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DF54A3-BFA9-E608-5AAB-1AC05595302B}"/>
              </a:ext>
            </a:extLst>
          </p:cNvPr>
          <p:cNvSpPr txBox="1"/>
          <p:nvPr/>
        </p:nvSpPr>
        <p:spPr>
          <a:xfrm>
            <a:off x="852928" y="2888498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126C51-7B52-221B-44D4-1146B1AE10E8}"/>
              </a:ext>
            </a:extLst>
          </p:cNvPr>
          <p:cNvSpPr txBox="1"/>
          <p:nvPr/>
        </p:nvSpPr>
        <p:spPr>
          <a:xfrm>
            <a:off x="6410483" y="2817610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27425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E2B96-1543-EB4A-6DA7-76A13DD9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07B1-D529-5FD4-8218-0618DF5C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4.Check for pizzas missing a price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7C434F-B97A-C817-3142-61C60E8862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6415" y="3824231"/>
            <a:ext cx="4086795" cy="8097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C0DAFC-B8CE-6115-4966-C82C290895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853" y="3971889"/>
            <a:ext cx="2648320" cy="514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96663-28C9-3859-C31A-38B1EFE0503E}"/>
              </a:ext>
            </a:extLst>
          </p:cNvPr>
          <p:cNvSpPr txBox="1"/>
          <p:nvPr/>
        </p:nvSpPr>
        <p:spPr>
          <a:xfrm>
            <a:off x="1426867" y="3244334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626CB-6C95-F5BB-6114-0ECAAB4DF824}"/>
              </a:ext>
            </a:extLst>
          </p:cNvPr>
          <p:cNvSpPr txBox="1"/>
          <p:nvPr/>
        </p:nvSpPr>
        <p:spPr>
          <a:xfrm>
            <a:off x="7265887" y="3244334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817683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lex math formulas on a blackboard">
            <a:extLst>
              <a:ext uri="{FF2B5EF4-FFF2-40B4-BE49-F238E27FC236}">
                <a16:creationId xmlns:a16="http://schemas.microsoft.com/office/drawing/2014/main" id="{5FC34385-57B5-E8AD-C7FD-3DA9D138C0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8208" b="473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B5B5BA-54C1-817F-4B1A-C69F41BA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Phase 2: 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Filtering &amp; Exploration</a:t>
            </a:r>
          </a:p>
        </p:txBody>
      </p:sp>
    </p:spTree>
    <p:extLst>
      <p:ext uri="{BB962C8B-B14F-4D97-AF65-F5344CB8AC3E}">
        <p14:creationId xmlns:p14="http://schemas.microsoft.com/office/powerpoint/2010/main" val="186105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D94F-5AE9-CCEB-2D4D-9F9991AA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1. Orders placed on '2015-01-01'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5CD725-840D-3342-AE54-87E3D245AD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8995" y="3857573"/>
            <a:ext cx="2581635" cy="74305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0E5B45-8627-3EAD-A59E-F6E63891D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46936" y="2667000"/>
            <a:ext cx="1524153" cy="312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4E9C23-ADFB-B4C1-B946-6D57628EF4A8}"/>
              </a:ext>
            </a:extLst>
          </p:cNvPr>
          <p:cNvSpPr txBox="1"/>
          <p:nvPr/>
        </p:nvSpPr>
        <p:spPr>
          <a:xfrm>
            <a:off x="2288995" y="3155183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9213B-5DA5-20B9-36D4-2058F7CA0437}"/>
              </a:ext>
            </a:extLst>
          </p:cNvPr>
          <p:cNvSpPr txBox="1"/>
          <p:nvPr/>
        </p:nvSpPr>
        <p:spPr>
          <a:xfrm>
            <a:off x="7737837" y="2036802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99931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C2C3-FCE4-B729-0FC1-847214E5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2.List pizzas with price descending 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B7C09B-A6AA-9607-A9BE-7076ADC9C4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3749563"/>
            <a:ext cx="4876800" cy="95907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53E268-30E5-7AA3-F718-CE53F6FADF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50380" y="2667000"/>
            <a:ext cx="1917265" cy="312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3CAF7-CA47-D9F9-261D-F94F287D54D7}"/>
              </a:ext>
            </a:extLst>
          </p:cNvPr>
          <p:cNvSpPr txBox="1"/>
          <p:nvPr/>
        </p:nvSpPr>
        <p:spPr>
          <a:xfrm>
            <a:off x="1141413" y="3244334"/>
            <a:ext cx="20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B466D3-A73B-2775-D8D2-7779720132CE}"/>
              </a:ext>
            </a:extLst>
          </p:cNvPr>
          <p:cNvSpPr txBox="1"/>
          <p:nvPr/>
        </p:nvSpPr>
        <p:spPr>
          <a:xfrm>
            <a:off x="7650380" y="2036802"/>
            <a:ext cx="20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886712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53</TotalTime>
  <Words>385</Words>
  <Application>Microsoft Office PowerPoint</Application>
  <PresentationFormat>Widescreen</PresentationFormat>
  <Paragraphs>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Libre Baskerville</vt:lpstr>
      <vt:lpstr>Mesh</vt:lpstr>
      <vt:lpstr>PowerPoint Presentation</vt:lpstr>
      <vt:lpstr>                    What you will see today    • Phase 1: Foundation &amp; Inspection (4 queries)  • Phase 2: Filtering &amp; Exploration (6 queries)  • Phase 3: Sales Performance (7 queries)  • Key Insights &amp; Conclusion</vt:lpstr>
      <vt:lpstr>Phase 1:  Foundation &amp; Inspection</vt:lpstr>
      <vt:lpstr>PowerPoint Presentation</vt:lpstr>
      <vt:lpstr>3.Display pizza_type_id, name, and ingredients, replacing NULL ingredients with "Missing Data". First 5 rows</vt:lpstr>
      <vt:lpstr> 4.Check for pizzas missing a price</vt:lpstr>
      <vt:lpstr> Phase 2:  Filtering &amp; Exploration</vt:lpstr>
      <vt:lpstr> 1. Orders placed on '2015-01-01'</vt:lpstr>
      <vt:lpstr>2.List pizzas with price descending </vt:lpstr>
      <vt:lpstr>3. Pizzas sold in sizes 'L' or 'XL'</vt:lpstr>
      <vt:lpstr>4. Pizzas priced between $15.00 and $17.00</vt:lpstr>
      <vt:lpstr> 5.Pizzas with "Chicken" in the name</vt:lpstr>
      <vt:lpstr>6.Orders on '2015-02-15' or placed after 8 PM (20:00)</vt:lpstr>
      <vt:lpstr>Phase 3:  Sales Performance</vt:lpstr>
      <vt:lpstr>1.Total quantity of pizzas sold</vt:lpstr>
      <vt:lpstr>2.Average pizza price</vt:lpstr>
      <vt:lpstr>3.Total order value per order</vt:lpstr>
      <vt:lpstr> 4.Total quantity sold per pizza category</vt:lpstr>
      <vt:lpstr> 5.Categories with more than 5,000 pizzas sold</vt:lpstr>
      <vt:lpstr>6.Pizzas never ordered</vt:lpstr>
      <vt:lpstr>7.Price differences between different sizes of the same pizza</vt:lpstr>
      <vt:lpstr>                                    Key Business Insights   • Classic category dominates sales (30% share)  • Zero missing prices &amp; every pizza sold → excellent menu planning  • Average order value ≈ $38.50  • Peak sales months: July &amp; August   • Large size is the most popular (45% of sales)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rosalintcelcia87@outlook.com</dc:creator>
  <cp:lastModifiedBy>rosalintcelcia87@outlook.com</cp:lastModifiedBy>
  <cp:revision>2</cp:revision>
  <dcterms:created xsi:type="dcterms:W3CDTF">2025-11-20T17:43:53Z</dcterms:created>
  <dcterms:modified xsi:type="dcterms:W3CDTF">2025-11-20T18:37:06Z</dcterms:modified>
</cp:coreProperties>
</file>